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e34d94d2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e34d94d2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e34d94d2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e34d94d2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4e48bff4c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4e48bff4c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69a99bf1e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69a99bf1e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69a99bf1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569a99bf1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>
          <a:extLst>
            <a:ext uri="{FF2B5EF4-FFF2-40B4-BE49-F238E27FC236}">
              <a16:creationId xmlns:a16="http://schemas.microsoft.com/office/drawing/2014/main" id="{9355BC09-8120-A0A3-3431-444C8A825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69a99bf1e_0_5:notes">
            <a:extLst>
              <a:ext uri="{FF2B5EF4-FFF2-40B4-BE49-F238E27FC236}">
                <a16:creationId xmlns:a16="http://schemas.microsoft.com/office/drawing/2014/main" id="{23E88495-FD25-2C8C-0BD4-6944416DD7C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569a99bf1e_0_5:notes">
            <a:extLst>
              <a:ext uri="{FF2B5EF4-FFF2-40B4-BE49-F238E27FC236}">
                <a16:creationId xmlns:a16="http://schemas.microsoft.com/office/drawing/2014/main" id="{753FB9BC-ED4C-A6FE-72D3-4C503005BD7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2725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EDF0705-F042-66F6-5C1C-BE3671831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69a99bf1e_0_59:notes">
            <a:extLst>
              <a:ext uri="{FF2B5EF4-FFF2-40B4-BE49-F238E27FC236}">
                <a16:creationId xmlns:a16="http://schemas.microsoft.com/office/drawing/2014/main" id="{BB8FFC3E-DFD9-3BD3-01B6-D42ACC0AD1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69a99bf1e_0_59:notes">
            <a:extLst>
              <a:ext uri="{FF2B5EF4-FFF2-40B4-BE49-F238E27FC236}">
                <a16:creationId xmlns:a16="http://schemas.microsoft.com/office/drawing/2014/main" id="{7C0B196C-1C1B-6343-6DCE-1B4E591B87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650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823550" y="1713300"/>
            <a:ext cx="3939000" cy="17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MODELO DE</a:t>
            </a:r>
            <a:endParaRPr sz="3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ORGANOGRAMA | PCR</a:t>
            </a:r>
            <a:endParaRPr sz="3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3780744" y="421113"/>
            <a:ext cx="1582500" cy="651000"/>
          </a:xfrm>
          <a:prstGeom prst="roundRect">
            <a:avLst>
              <a:gd name="adj" fmla="val 16667"/>
            </a:avLst>
          </a:prstGeom>
          <a:solidFill>
            <a:srgbClr val="1455A5"/>
          </a:solidFill>
          <a:ln w="9525" cap="flat" cmpd="sng">
            <a:solidFill>
              <a:srgbClr val="145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de Projetos Especiais (SEPE)</a:t>
            </a:r>
            <a:endParaRPr sz="85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2019441" y="3449109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Projetos e Orçamentos (SEPO)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183546" y="3449109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Administração e Finanças (SEAF)</a:t>
            </a:r>
            <a:endParaRPr sz="85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3880943" y="3449109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Obras (SEOB)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7259195" y="3429023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Agricultura urbana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(SEAU)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5481471" y="3429010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Infraestrutura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(SEPR)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6" name="Google Shape;66;p14"/>
          <p:cNvCxnSpPr>
            <a:cxnSpLocks/>
            <a:stCxn id="74" idx="2"/>
            <a:endCxn id="62" idx="0"/>
          </p:cNvCxnSpPr>
          <p:nvPr/>
        </p:nvCxnSpPr>
        <p:spPr>
          <a:xfrm rot="5400000">
            <a:off x="2074027" y="951142"/>
            <a:ext cx="1298537" cy="369739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" name="Google Shape;67;p14"/>
          <p:cNvCxnSpPr>
            <a:cxnSpLocks/>
            <a:stCxn id="74" idx="2"/>
            <a:endCxn id="61" idx="0"/>
          </p:cNvCxnSpPr>
          <p:nvPr/>
        </p:nvCxnSpPr>
        <p:spPr>
          <a:xfrm rot="5400000">
            <a:off x="2991974" y="1869089"/>
            <a:ext cx="1298537" cy="186150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" name="Google Shape;68;p14"/>
          <p:cNvCxnSpPr>
            <a:cxnSpLocks/>
            <a:stCxn id="74" idx="2"/>
            <a:endCxn id="63" idx="0"/>
          </p:cNvCxnSpPr>
          <p:nvPr/>
        </p:nvCxnSpPr>
        <p:spPr>
          <a:xfrm rot="5400000">
            <a:off x="3922725" y="2799840"/>
            <a:ext cx="1298537" cy="12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69;p14"/>
          <p:cNvCxnSpPr>
            <a:cxnSpLocks/>
            <a:stCxn id="74" idx="2"/>
            <a:endCxn id="65" idx="0"/>
          </p:cNvCxnSpPr>
          <p:nvPr/>
        </p:nvCxnSpPr>
        <p:spPr>
          <a:xfrm rot="16200000" flipH="1">
            <a:off x="4733038" y="1989527"/>
            <a:ext cx="1278438" cy="1600528"/>
          </a:xfrm>
          <a:prstGeom prst="bentConnector3">
            <a:avLst>
              <a:gd name="adj1" fmla="val 5116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70;p14"/>
          <p:cNvCxnSpPr>
            <a:cxnSpLocks/>
            <a:stCxn id="74" idx="2"/>
            <a:endCxn id="64" idx="0"/>
          </p:cNvCxnSpPr>
          <p:nvPr/>
        </p:nvCxnSpPr>
        <p:spPr>
          <a:xfrm rot="16200000" flipH="1">
            <a:off x="5621894" y="1100671"/>
            <a:ext cx="1278451" cy="3378252"/>
          </a:xfrm>
          <a:prstGeom prst="bentConnector3">
            <a:avLst>
              <a:gd name="adj1" fmla="val 5116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Google Shape;71;p14"/>
          <p:cNvSpPr txBox="1"/>
          <p:nvPr/>
        </p:nvSpPr>
        <p:spPr>
          <a:xfrm>
            <a:off x="6077175" y="105525"/>
            <a:ext cx="30000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8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/>
          <p:nvPr/>
        </p:nvSpPr>
        <p:spPr>
          <a:xfrm>
            <a:off x="6167190" y="2047480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Gerente Geral Jurídica (GGJUR)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3880943" y="1499572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Chefe de Gabinete da Secretaria de Projetos Especiais (GAB)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75" name="Google Shape;75;p14"/>
          <p:cNvCxnSpPr>
            <a:stCxn id="60" idx="2"/>
            <a:endCxn id="74" idx="0"/>
          </p:cNvCxnSpPr>
          <p:nvPr/>
        </p:nvCxnSpPr>
        <p:spPr>
          <a:xfrm rot="5400000">
            <a:off x="4358265" y="1285842"/>
            <a:ext cx="427459" cy="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Google Shape;76;p14"/>
          <p:cNvCxnSpPr>
            <a:cxnSpLocks/>
            <a:stCxn id="74" idx="2"/>
            <a:endCxn id="73" idx="1"/>
          </p:cNvCxnSpPr>
          <p:nvPr/>
        </p:nvCxnSpPr>
        <p:spPr>
          <a:xfrm rot="16200000" flipH="1">
            <a:off x="5258387" y="1464177"/>
            <a:ext cx="222408" cy="1595197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73;p14">
            <a:extLst>
              <a:ext uri="{FF2B5EF4-FFF2-40B4-BE49-F238E27FC236}">
                <a16:creationId xmlns:a16="http://schemas.microsoft.com/office/drawing/2014/main" id="{F4EF8D25-543A-F6DF-11A2-B71BCC7DCBBC}"/>
              </a:ext>
            </a:extLst>
          </p:cNvPr>
          <p:cNvSpPr/>
          <p:nvPr/>
        </p:nvSpPr>
        <p:spPr>
          <a:xfrm>
            <a:off x="1801443" y="2047480"/>
            <a:ext cx="13821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Divisão de Apoio (DIVISAO DE APOIO)</a:t>
            </a:r>
            <a:endParaRPr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" name="Google Shape;76;p14">
            <a:extLst>
              <a:ext uri="{FF2B5EF4-FFF2-40B4-BE49-F238E27FC236}">
                <a16:creationId xmlns:a16="http://schemas.microsoft.com/office/drawing/2014/main" id="{B6215AFF-36E8-60E7-32E8-3F884DE05DAA}"/>
              </a:ext>
            </a:extLst>
          </p:cNvPr>
          <p:cNvCxnSpPr>
            <a:cxnSpLocks/>
            <a:stCxn id="2" idx="3"/>
            <a:endCxn id="74" idx="2"/>
          </p:cNvCxnSpPr>
          <p:nvPr/>
        </p:nvCxnSpPr>
        <p:spPr>
          <a:xfrm flipV="1">
            <a:off x="3183543" y="2150572"/>
            <a:ext cx="1388450" cy="222408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/>
          <p:nvPr/>
        </p:nvSpPr>
        <p:spPr>
          <a:xfrm>
            <a:off x="3780744" y="155863"/>
            <a:ext cx="15825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Administração e Finanças</a:t>
            </a:r>
            <a:br>
              <a:rPr lang="pt-BR" sz="85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pt-BR" sz="85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(SEAF)</a:t>
            </a:r>
            <a:endParaRPr sz="85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3880600" y="1732653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Superintendência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Administrativo e Financeiro (SEAF)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3" name="Google Shape;83;p15"/>
          <p:cNvCxnSpPr>
            <a:stCxn id="84" idx="2"/>
            <a:endCxn id="82" idx="0"/>
          </p:cNvCxnSpPr>
          <p:nvPr/>
        </p:nvCxnSpPr>
        <p:spPr>
          <a:xfrm>
            <a:off x="4571407" y="792039"/>
            <a:ext cx="243" cy="940614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5" name="Google Shape;85;p15"/>
          <p:cNvSpPr/>
          <p:nvPr/>
        </p:nvSpPr>
        <p:spPr>
          <a:xfrm>
            <a:off x="993070" y="3282653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Chefe de Divisão Administrativa (SEAF)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6448589" y="3282654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Gestor Administrativo e Financeiro (SEAF)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6077175" y="105525"/>
            <a:ext cx="30000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8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15"/>
          <p:cNvCxnSpPr>
            <a:cxnSpLocks/>
            <a:stCxn id="82" idx="2"/>
            <a:endCxn id="85" idx="0"/>
          </p:cNvCxnSpPr>
          <p:nvPr/>
        </p:nvCxnSpPr>
        <p:spPr>
          <a:xfrm rot="5400000">
            <a:off x="2678385" y="1389388"/>
            <a:ext cx="899000" cy="288753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" name="Google Shape;104;p15"/>
          <p:cNvCxnSpPr>
            <a:cxnSpLocks/>
            <a:stCxn id="82" idx="2"/>
            <a:endCxn id="86" idx="0"/>
          </p:cNvCxnSpPr>
          <p:nvPr/>
        </p:nvCxnSpPr>
        <p:spPr>
          <a:xfrm rot="16200000" flipH="1">
            <a:off x="5406144" y="1549158"/>
            <a:ext cx="899001" cy="256798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3780744" y="155863"/>
            <a:ext cx="15825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Obras</a:t>
            </a:r>
            <a:b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(SEOB)</a:t>
            </a:r>
            <a:endParaRPr sz="85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1979899" y="1785487"/>
            <a:ext cx="1195855" cy="838621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Engenharia (SEOB)</a:t>
            </a:r>
          </a:p>
        </p:txBody>
      </p:sp>
      <p:sp>
        <p:nvSpPr>
          <p:cNvPr id="111" name="Google Shape;111;p16"/>
          <p:cNvSpPr/>
          <p:nvPr/>
        </p:nvSpPr>
        <p:spPr>
          <a:xfrm>
            <a:off x="191456" y="1782734"/>
            <a:ext cx="1195855" cy="841374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Engenharia (SEOB)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3966929" y="1752932"/>
            <a:ext cx="1201810" cy="841374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Engenharia (SEOB)</a:t>
            </a:r>
          </a:p>
        </p:txBody>
      </p:sp>
      <p:sp>
        <p:nvSpPr>
          <p:cNvPr id="114" name="Google Shape;114;p16"/>
          <p:cNvSpPr/>
          <p:nvPr/>
        </p:nvSpPr>
        <p:spPr>
          <a:xfrm>
            <a:off x="5679396" y="1771604"/>
            <a:ext cx="1201810" cy="841373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Engenharia (SEOB)</a:t>
            </a:r>
          </a:p>
        </p:txBody>
      </p:sp>
      <p:sp>
        <p:nvSpPr>
          <p:cNvPr id="119" name="Google Shape;119;p16"/>
          <p:cNvSpPr/>
          <p:nvPr/>
        </p:nvSpPr>
        <p:spPr>
          <a:xfrm>
            <a:off x="7642929" y="2765103"/>
            <a:ext cx="1217688" cy="84789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Superintendente de Planejamento e Engenharia (SEOB)</a:t>
            </a:r>
            <a:endParaRPr lang="pt-BR" sz="8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22" name="Google Shape;122;p16"/>
          <p:cNvCxnSpPr>
            <a:cxnSpLocks/>
            <a:stCxn id="109" idx="2"/>
            <a:endCxn id="111" idx="0"/>
          </p:cNvCxnSpPr>
          <p:nvPr/>
        </p:nvCxnSpPr>
        <p:spPr>
          <a:xfrm rot="5400000">
            <a:off x="2192754" y="-596507"/>
            <a:ext cx="975871" cy="378261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" name="Google Shape;123;p16"/>
          <p:cNvCxnSpPr>
            <a:cxnSpLocks/>
            <a:stCxn id="109" idx="2"/>
            <a:endCxn id="110" idx="0"/>
          </p:cNvCxnSpPr>
          <p:nvPr/>
        </p:nvCxnSpPr>
        <p:spPr>
          <a:xfrm rot="5400000">
            <a:off x="3085599" y="299092"/>
            <a:ext cx="978624" cy="199416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6"/>
          <p:cNvCxnSpPr>
            <a:cxnSpLocks/>
            <a:stCxn id="109" idx="2"/>
            <a:endCxn id="112" idx="0"/>
          </p:cNvCxnSpPr>
          <p:nvPr/>
        </p:nvCxnSpPr>
        <p:spPr>
          <a:xfrm rot="5400000">
            <a:off x="4096880" y="1277817"/>
            <a:ext cx="946069" cy="416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" name="Google Shape;125;p16"/>
          <p:cNvCxnSpPr>
            <a:cxnSpLocks/>
            <a:stCxn id="109" idx="2"/>
            <a:endCxn id="114" idx="0"/>
          </p:cNvCxnSpPr>
          <p:nvPr/>
        </p:nvCxnSpPr>
        <p:spPr>
          <a:xfrm rot="16200000" flipH="1">
            <a:off x="4943777" y="435079"/>
            <a:ext cx="964741" cy="170830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Google Shape;132;p16"/>
          <p:cNvCxnSpPr>
            <a:cxnSpLocks/>
            <a:stCxn id="109" idx="2"/>
            <a:endCxn id="119" idx="0"/>
          </p:cNvCxnSpPr>
          <p:nvPr/>
        </p:nvCxnSpPr>
        <p:spPr>
          <a:xfrm rot="16200000" flipH="1">
            <a:off x="5432763" y="-53907"/>
            <a:ext cx="1958240" cy="3679779"/>
          </a:xfrm>
          <a:prstGeom prst="bentConnector3">
            <a:avLst>
              <a:gd name="adj1" fmla="val 2456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" name="Google Shape;135;p16"/>
          <p:cNvSpPr/>
          <p:nvPr/>
        </p:nvSpPr>
        <p:spPr>
          <a:xfrm>
            <a:off x="3974363" y="3836159"/>
            <a:ext cx="1201810" cy="841374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Infraestrutura e Gestão (SEOB)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42" name="Google Shape;142;p16"/>
          <p:cNvCxnSpPr>
            <a:cxnSpLocks/>
            <a:stCxn id="112" idx="2"/>
            <a:endCxn id="135" idx="0"/>
          </p:cNvCxnSpPr>
          <p:nvPr/>
        </p:nvCxnSpPr>
        <p:spPr>
          <a:xfrm rot="16200000" flipH="1">
            <a:off x="3950625" y="3211515"/>
            <a:ext cx="1241853" cy="743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6" name="Google Shape;146;p16"/>
          <p:cNvSpPr txBox="1"/>
          <p:nvPr/>
        </p:nvSpPr>
        <p:spPr>
          <a:xfrm>
            <a:off x="6077175" y="105525"/>
            <a:ext cx="30000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8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9" name="Google Shape;15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/>
          <p:cNvSpPr/>
          <p:nvPr/>
        </p:nvSpPr>
        <p:spPr>
          <a:xfrm>
            <a:off x="3780744" y="155863"/>
            <a:ext cx="15825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Agricultura Urbana (SEAU)</a:t>
            </a:r>
            <a:endParaRPr sz="85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" name="Google Shape;173;p17"/>
          <p:cNvSpPr/>
          <p:nvPr/>
        </p:nvSpPr>
        <p:spPr>
          <a:xfrm>
            <a:off x="3881243" y="1595245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Superintendência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Agricultura Urbana (SEAU)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78" name="Google Shape;178;p17"/>
          <p:cNvCxnSpPr>
            <a:cxnSpLocks/>
            <a:stCxn id="164" idx="2"/>
            <a:endCxn id="173" idx="0"/>
          </p:cNvCxnSpPr>
          <p:nvPr/>
        </p:nvCxnSpPr>
        <p:spPr>
          <a:xfrm rot="16200000" flipH="1">
            <a:off x="4177952" y="1200904"/>
            <a:ext cx="788382" cy="29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3" name="Google Shape;183;p17"/>
          <p:cNvSpPr/>
          <p:nvPr/>
        </p:nvSpPr>
        <p:spPr>
          <a:xfrm>
            <a:off x="1684735" y="3045842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Agricultura Urbana (SEAU)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Google Shape;191;p17"/>
          <p:cNvSpPr/>
          <p:nvPr/>
        </p:nvSpPr>
        <p:spPr>
          <a:xfrm>
            <a:off x="6077167" y="3045842"/>
            <a:ext cx="1382100" cy="6510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Agricultura Urbana (SEAU)</a:t>
            </a:r>
          </a:p>
        </p:txBody>
      </p:sp>
      <p:cxnSp>
        <p:nvCxnSpPr>
          <p:cNvPr id="200" name="Google Shape;200;p17"/>
          <p:cNvCxnSpPr>
            <a:cxnSpLocks/>
            <a:stCxn id="173" idx="2"/>
            <a:endCxn id="191" idx="0"/>
          </p:cNvCxnSpPr>
          <p:nvPr/>
        </p:nvCxnSpPr>
        <p:spPr>
          <a:xfrm rot="16200000" flipH="1">
            <a:off x="5270457" y="1548081"/>
            <a:ext cx="799597" cy="219592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1" name="Google Shape;201;p17"/>
          <p:cNvSpPr txBox="1"/>
          <p:nvPr/>
        </p:nvSpPr>
        <p:spPr>
          <a:xfrm>
            <a:off x="6077175" y="105525"/>
            <a:ext cx="30000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8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14" name="Google Shape;2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Google Shape;200;p17">
            <a:extLst>
              <a:ext uri="{FF2B5EF4-FFF2-40B4-BE49-F238E27FC236}">
                <a16:creationId xmlns:a16="http://schemas.microsoft.com/office/drawing/2014/main" id="{F49A2006-EED4-FDFF-77C6-6ECFE14361BF}"/>
              </a:ext>
            </a:extLst>
          </p:cNvPr>
          <p:cNvCxnSpPr>
            <a:cxnSpLocks/>
            <a:stCxn id="173" idx="2"/>
            <a:endCxn id="183" idx="0"/>
          </p:cNvCxnSpPr>
          <p:nvPr/>
        </p:nvCxnSpPr>
        <p:spPr>
          <a:xfrm rot="5400000">
            <a:off x="3074241" y="1547789"/>
            <a:ext cx="799597" cy="219650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>
          <a:extLst>
            <a:ext uri="{FF2B5EF4-FFF2-40B4-BE49-F238E27FC236}">
              <a16:creationId xmlns:a16="http://schemas.microsoft.com/office/drawing/2014/main" id="{361EEE79-CACD-06A5-D84B-36FFE8B15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F7DA8F0F-A489-AC47-DBB8-284E4D8D1F36}"/>
              </a:ext>
            </a:extLst>
          </p:cNvPr>
          <p:cNvSpPr/>
          <p:nvPr/>
        </p:nvSpPr>
        <p:spPr>
          <a:xfrm>
            <a:off x="3780744" y="155863"/>
            <a:ext cx="15825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Secretaria Executiva de Projetos e Orçamentos</a:t>
            </a:r>
            <a:br>
              <a:rPr lang="pt-BR" sz="7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pt-BR" sz="7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(SEPO)</a:t>
            </a:r>
            <a:endParaRPr sz="75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5" name="Google Shape;165;p17">
            <a:extLst>
              <a:ext uri="{FF2B5EF4-FFF2-40B4-BE49-F238E27FC236}">
                <a16:creationId xmlns:a16="http://schemas.microsoft.com/office/drawing/2014/main" id="{D93B03EE-EF6F-B0AE-0D13-DD44182FF41B}"/>
              </a:ext>
            </a:extLst>
          </p:cNvPr>
          <p:cNvSpPr/>
          <p:nvPr/>
        </p:nvSpPr>
        <p:spPr>
          <a:xfrm>
            <a:off x="1464038" y="1696138"/>
            <a:ext cx="1138808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</a:p>
        </p:txBody>
      </p:sp>
      <p:sp>
        <p:nvSpPr>
          <p:cNvPr id="166" name="Google Shape;166;p17">
            <a:extLst>
              <a:ext uri="{FF2B5EF4-FFF2-40B4-BE49-F238E27FC236}">
                <a16:creationId xmlns:a16="http://schemas.microsoft.com/office/drawing/2014/main" id="{F0B7C522-6067-5BB9-34F5-C6015BA51D33}"/>
              </a:ext>
            </a:extLst>
          </p:cNvPr>
          <p:cNvSpPr/>
          <p:nvPr/>
        </p:nvSpPr>
        <p:spPr>
          <a:xfrm>
            <a:off x="150475" y="1695061"/>
            <a:ext cx="1138808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  <a:endParaRPr sz="7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7" name="Google Shape;167;p17">
            <a:extLst>
              <a:ext uri="{FF2B5EF4-FFF2-40B4-BE49-F238E27FC236}">
                <a16:creationId xmlns:a16="http://schemas.microsoft.com/office/drawing/2014/main" id="{5CD1BA3E-5E85-0504-E1D1-BC2C2534BDC9}"/>
              </a:ext>
            </a:extLst>
          </p:cNvPr>
          <p:cNvSpPr/>
          <p:nvPr/>
        </p:nvSpPr>
        <p:spPr>
          <a:xfrm>
            <a:off x="2863781" y="1695061"/>
            <a:ext cx="1138809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</a:p>
        </p:txBody>
      </p:sp>
      <p:sp>
        <p:nvSpPr>
          <p:cNvPr id="169" name="Google Shape;169;p17">
            <a:extLst>
              <a:ext uri="{FF2B5EF4-FFF2-40B4-BE49-F238E27FC236}">
                <a16:creationId xmlns:a16="http://schemas.microsoft.com/office/drawing/2014/main" id="{A2342688-A442-6BD8-2694-77071C4A2B68}"/>
              </a:ext>
            </a:extLst>
          </p:cNvPr>
          <p:cNvSpPr/>
          <p:nvPr/>
        </p:nvSpPr>
        <p:spPr>
          <a:xfrm>
            <a:off x="4938544" y="3527930"/>
            <a:ext cx="1382100" cy="889275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 de Planejamento e Contratação (SEPO)</a:t>
            </a:r>
            <a:endParaRPr sz="75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1" name="Google Shape;171;p17">
            <a:extLst>
              <a:ext uri="{FF2B5EF4-FFF2-40B4-BE49-F238E27FC236}">
                <a16:creationId xmlns:a16="http://schemas.microsoft.com/office/drawing/2014/main" id="{629D3727-AD5B-802F-6AF6-2A55CF691023}"/>
              </a:ext>
            </a:extLst>
          </p:cNvPr>
          <p:cNvSpPr/>
          <p:nvPr/>
        </p:nvSpPr>
        <p:spPr>
          <a:xfrm>
            <a:off x="1059633" y="3529007"/>
            <a:ext cx="1261028" cy="888198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de Infraestrutura e Gestão (SEPO)</a:t>
            </a:r>
            <a:endParaRPr sz="7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77" name="Google Shape;177;p17">
            <a:extLst>
              <a:ext uri="{FF2B5EF4-FFF2-40B4-BE49-F238E27FC236}">
                <a16:creationId xmlns:a16="http://schemas.microsoft.com/office/drawing/2014/main" id="{B9E8760D-D1F4-739B-9DD0-CC6C813A4485}"/>
              </a:ext>
            </a:extLst>
          </p:cNvPr>
          <p:cNvCxnSpPr>
            <a:cxnSpLocks/>
            <a:stCxn id="164" idx="2"/>
            <a:endCxn id="166" idx="0"/>
          </p:cNvCxnSpPr>
          <p:nvPr/>
        </p:nvCxnSpPr>
        <p:spPr>
          <a:xfrm rot="5400000">
            <a:off x="2201838" y="-675095"/>
            <a:ext cx="888198" cy="385211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8" name="Google Shape;178;p17">
            <a:extLst>
              <a:ext uri="{FF2B5EF4-FFF2-40B4-BE49-F238E27FC236}">
                <a16:creationId xmlns:a16="http://schemas.microsoft.com/office/drawing/2014/main" id="{83C8BD3C-3952-B64F-9330-EA4A6DC6D4F4}"/>
              </a:ext>
            </a:extLst>
          </p:cNvPr>
          <p:cNvCxnSpPr>
            <a:cxnSpLocks/>
            <a:stCxn id="164" idx="2"/>
            <a:endCxn id="165" idx="0"/>
          </p:cNvCxnSpPr>
          <p:nvPr/>
        </p:nvCxnSpPr>
        <p:spPr>
          <a:xfrm rot="5400000">
            <a:off x="2858081" y="-17776"/>
            <a:ext cx="889275" cy="253855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Google Shape;179;p17">
            <a:extLst>
              <a:ext uri="{FF2B5EF4-FFF2-40B4-BE49-F238E27FC236}">
                <a16:creationId xmlns:a16="http://schemas.microsoft.com/office/drawing/2014/main" id="{D9C65393-38B5-4C9C-B190-3E8859C2CC64}"/>
              </a:ext>
            </a:extLst>
          </p:cNvPr>
          <p:cNvCxnSpPr>
            <a:cxnSpLocks/>
            <a:stCxn id="164" idx="2"/>
            <a:endCxn id="167" idx="0"/>
          </p:cNvCxnSpPr>
          <p:nvPr/>
        </p:nvCxnSpPr>
        <p:spPr>
          <a:xfrm rot="5400000">
            <a:off x="3558491" y="681558"/>
            <a:ext cx="888198" cy="113880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0" name="Google Shape;180;p17">
            <a:extLst>
              <a:ext uri="{FF2B5EF4-FFF2-40B4-BE49-F238E27FC236}">
                <a16:creationId xmlns:a16="http://schemas.microsoft.com/office/drawing/2014/main" id="{48BD9067-F675-CBD0-9744-27E294BD5728}"/>
              </a:ext>
            </a:extLst>
          </p:cNvPr>
          <p:cNvCxnSpPr>
            <a:cxnSpLocks/>
            <a:stCxn id="164" idx="2"/>
            <a:endCxn id="169" idx="0"/>
          </p:cNvCxnSpPr>
          <p:nvPr/>
        </p:nvCxnSpPr>
        <p:spPr>
          <a:xfrm rot="16200000" flipH="1">
            <a:off x="3740261" y="1638596"/>
            <a:ext cx="2721067" cy="1057600"/>
          </a:xfrm>
          <a:prstGeom prst="bentConnector3">
            <a:avLst>
              <a:gd name="adj1" fmla="val 8114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" name="Google Shape;184;p17">
            <a:extLst>
              <a:ext uri="{FF2B5EF4-FFF2-40B4-BE49-F238E27FC236}">
                <a16:creationId xmlns:a16="http://schemas.microsoft.com/office/drawing/2014/main" id="{AF3B5BBC-AE4B-7E8E-A7C9-47A3E62694F8}"/>
              </a:ext>
            </a:extLst>
          </p:cNvPr>
          <p:cNvCxnSpPr>
            <a:cxnSpLocks/>
            <a:stCxn id="165" idx="2"/>
            <a:endCxn id="171" idx="0"/>
          </p:cNvCxnSpPr>
          <p:nvPr/>
        </p:nvCxnSpPr>
        <p:spPr>
          <a:xfrm rot="5400000">
            <a:off x="1327647" y="2823211"/>
            <a:ext cx="1068297" cy="34329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1" name="Google Shape;191;p17">
            <a:extLst>
              <a:ext uri="{FF2B5EF4-FFF2-40B4-BE49-F238E27FC236}">
                <a16:creationId xmlns:a16="http://schemas.microsoft.com/office/drawing/2014/main" id="{F7902ECC-FF86-9819-84B8-8933EDC2534C}"/>
              </a:ext>
            </a:extLst>
          </p:cNvPr>
          <p:cNvSpPr/>
          <p:nvPr/>
        </p:nvSpPr>
        <p:spPr>
          <a:xfrm>
            <a:off x="3122963" y="3529007"/>
            <a:ext cx="1382100" cy="889276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</a:t>
            </a:r>
            <a:endParaRPr sz="7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Unidade Social (SEPO)</a:t>
            </a:r>
            <a:endParaRPr sz="7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99" name="Google Shape;199;p17">
            <a:extLst>
              <a:ext uri="{FF2B5EF4-FFF2-40B4-BE49-F238E27FC236}">
                <a16:creationId xmlns:a16="http://schemas.microsoft.com/office/drawing/2014/main" id="{01E86212-DEB6-8536-7F26-18932C1ED01F}"/>
              </a:ext>
            </a:extLst>
          </p:cNvPr>
          <p:cNvCxnSpPr>
            <a:cxnSpLocks/>
            <a:stCxn id="164" idx="2"/>
            <a:endCxn id="191" idx="0"/>
          </p:cNvCxnSpPr>
          <p:nvPr/>
        </p:nvCxnSpPr>
        <p:spPr>
          <a:xfrm rot="5400000">
            <a:off x="2831932" y="1788945"/>
            <a:ext cx="2722144" cy="757981"/>
          </a:xfrm>
          <a:prstGeom prst="bentConnector3">
            <a:avLst>
              <a:gd name="adj1" fmla="val 8113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1" name="Google Shape;201;p17">
            <a:extLst>
              <a:ext uri="{FF2B5EF4-FFF2-40B4-BE49-F238E27FC236}">
                <a16:creationId xmlns:a16="http://schemas.microsoft.com/office/drawing/2014/main" id="{3057D7B3-0E18-D603-3221-DE4F0C3B3A2F}"/>
              </a:ext>
            </a:extLst>
          </p:cNvPr>
          <p:cNvSpPr txBox="1"/>
          <p:nvPr/>
        </p:nvSpPr>
        <p:spPr>
          <a:xfrm>
            <a:off x="6077175" y="105525"/>
            <a:ext cx="3000000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7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14" name="Google Shape;214;p17">
            <a:extLst>
              <a:ext uri="{FF2B5EF4-FFF2-40B4-BE49-F238E27FC236}">
                <a16:creationId xmlns:a16="http://schemas.microsoft.com/office/drawing/2014/main" id="{BC2EDCA5-FDFA-9937-0E50-B21B5877D98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76;p17">
            <a:extLst>
              <a:ext uri="{FF2B5EF4-FFF2-40B4-BE49-F238E27FC236}">
                <a16:creationId xmlns:a16="http://schemas.microsoft.com/office/drawing/2014/main" id="{F8CC66AC-9518-BD5E-F326-06C7C6DC692C}"/>
              </a:ext>
            </a:extLst>
          </p:cNvPr>
          <p:cNvSpPr/>
          <p:nvPr/>
        </p:nvSpPr>
        <p:spPr>
          <a:xfrm>
            <a:off x="7906417" y="3527928"/>
            <a:ext cx="1138810" cy="889275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em Licenciamento (SEPO)</a:t>
            </a:r>
          </a:p>
        </p:txBody>
      </p:sp>
      <p:sp>
        <p:nvSpPr>
          <p:cNvPr id="147" name="Google Shape;176;p17">
            <a:extLst>
              <a:ext uri="{FF2B5EF4-FFF2-40B4-BE49-F238E27FC236}">
                <a16:creationId xmlns:a16="http://schemas.microsoft.com/office/drawing/2014/main" id="{A2D5904C-A835-3020-3E88-7B971D9647CA}"/>
              </a:ext>
            </a:extLst>
          </p:cNvPr>
          <p:cNvSpPr/>
          <p:nvPr/>
        </p:nvSpPr>
        <p:spPr>
          <a:xfrm>
            <a:off x="6546290" y="3527928"/>
            <a:ext cx="1138809" cy="889275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em Infraestrutura e Gestão (SEPO)</a:t>
            </a:r>
          </a:p>
        </p:txBody>
      </p:sp>
      <p:sp>
        <p:nvSpPr>
          <p:cNvPr id="267" name="Google Shape;167;p17">
            <a:extLst>
              <a:ext uri="{FF2B5EF4-FFF2-40B4-BE49-F238E27FC236}">
                <a16:creationId xmlns:a16="http://schemas.microsoft.com/office/drawing/2014/main" id="{49632F7C-E6BC-881B-5625-CF78CEA6AED0}"/>
              </a:ext>
            </a:extLst>
          </p:cNvPr>
          <p:cNvSpPr/>
          <p:nvPr/>
        </p:nvSpPr>
        <p:spPr>
          <a:xfrm>
            <a:off x="7767926" y="1695061"/>
            <a:ext cx="1138809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</a:p>
        </p:txBody>
      </p:sp>
      <p:sp>
        <p:nvSpPr>
          <p:cNvPr id="268" name="Google Shape;167;p17">
            <a:extLst>
              <a:ext uri="{FF2B5EF4-FFF2-40B4-BE49-F238E27FC236}">
                <a16:creationId xmlns:a16="http://schemas.microsoft.com/office/drawing/2014/main" id="{764E50BD-D059-C02E-A7E0-D5DADC0EE102}"/>
              </a:ext>
            </a:extLst>
          </p:cNvPr>
          <p:cNvSpPr/>
          <p:nvPr/>
        </p:nvSpPr>
        <p:spPr>
          <a:xfrm>
            <a:off x="6398848" y="1695061"/>
            <a:ext cx="1138809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</a:p>
        </p:txBody>
      </p:sp>
      <p:sp>
        <p:nvSpPr>
          <p:cNvPr id="269" name="Google Shape;167;p17">
            <a:extLst>
              <a:ext uri="{FF2B5EF4-FFF2-40B4-BE49-F238E27FC236}">
                <a16:creationId xmlns:a16="http://schemas.microsoft.com/office/drawing/2014/main" id="{8B52FB7F-E185-CE74-64C7-252F1E8FF524}"/>
              </a:ext>
            </a:extLst>
          </p:cNvPr>
          <p:cNvSpPr/>
          <p:nvPr/>
        </p:nvSpPr>
        <p:spPr>
          <a:xfrm>
            <a:off x="4919780" y="1695061"/>
            <a:ext cx="1138809" cy="764572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7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Fiscalização e Projetos (SEPO)</a:t>
            </a:r>
          </a:p>
        </p:txBody>
      </p:sp>
      <p:cxnSp>
        <p:nvCxnSpPr>
          <p:cNvPr id="286" name="Conector: Angulado 285">
            <a:extLst>
              <a:ext uri="{FF2B5EF4-FFF2-40B4-BE49-F238E27FC236}">
                <a16:creationId xmlns:a16="http://schemas.microsoft.com/office/drawing/2014/main" id="{570B7D1A-4797-C010-8EFD-7CCA26B6F0B5}"/>
              </a:ext>
            </a:extLst>
          </p:cNvPr>
          <p:cNvCxnSpPr>
            <a:cxnSpLocks/>
            <a:stCxn id="164" idx="2"/>
            <a:endCxn id="269" idx="0"/>
          </p:cNvCxnSpPr>
          <p:nvPr/>
        </p:nvCxnSpPr>
        <p:spPr>
          <a:xfrm rot="16200000" flipH="1">
            <a:off x="4586490" y="792366"/>
            <a:ext cx="888198" cy="91719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ector: Angulado 287">
            <a:extLst>
              <a:ext uri="{FF2B5EF4-FFF2-40B4-BE49-F238E27FC236}">
                <a16:creationId xmlns:a16="http://schemas.microsoft.com/office/drawing/2014/main" id="{6B14BE43-DF0E-09CB-C19B-A3C1337C827B}"/>
              </a:ext>
            </a:extLst>
          </p:cNvPr>
          <p:cNvCxnSpPr>
            <a:cxnSpLocks/>
            <a:stCxn id="164" idx="2"/>
            <a:endCxn id="268" idx="0"/>
          </p:cNvCxnSpPr>
          <p:nvPr/>
        </p:nvCxnSpPr>
        <p:spPr>
          <a:xfrm rot="16200000" flipH="1">
            <a:off x="5326024" y="52832"/>
            <a:ext cx="888198" cy="23962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ector: Angulado 288">
            <a:extLst>
              <a:ext uri="{FF2B5EF4-FFF2-40B4-BE49-F238E27FC236}">
                <a16:creationId xmlns:a16="http://schemas.microsoft.com/office/drawing/2014/main" id="{728F1AE9-6C18-EE6F-B4B1-7BE4E9485E2E}"/>
              </a:ext>
            </a:extLst>
          </p:cNvPr>
          <p:cNvCxnSpPr>
            <a:cxnSpLocks/>
            <a:stCxn id="164" idx="2"/>
            <a:endCxn id="267" idx="0"/>
          </p:cNvCxnSpPr>
          <p:nvPr/>
        </p:nvCxnSpPr>
        <p:spPr>
          <a:xfrm rot="16200000" flipH="1">
            <a:off x="6010563" y="-631707"/>
            <a:ext cx="888198" cy="37653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: Angulado 293">
            <a:extLst>
              <a:ext uri="{FF2B5EF4-FFF2-40B4-BE49-F238E27FC236}">
                <a16:creationId xmlns:a16="http://schemas.microsoft.com/office/drawing/2014/main" id="{50F9B29F-D18D-750B-1464-4CE565130946}"/>
              </a:ext>
            </a:extLst>
          </p:cNvPr>
          <p:cNvCxnSpPr>
            <a:cxnSpLocks/>
            <a:stCxn id="267" idx="2"/>
            <a:endCxn id="147" idx="0"/>
          </p:cNvCxnSpPr>
          <p:nvPr/>
        </p:nvCxnSpPr>
        <p:spPr>
          <a:xfrm rot="5400000">
            <a:off x="7192366" y="2382962"/>
            <a:ext cx="1068295" cy="12216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ector: Angulado 294">
            <a:extLst>
              <a:ext uri="{FF2B5EF4-FFF2-40B4-BE49-F238E27FC236}">
                <a16:creationId xmlns:a16="http://schemas.microsoft.com/office/drawing/2014/main" id="{389BCBA3-286E-A4DC-05B3-A5AE47D225FA}"/>
              </a:ext>
            </a:extLst>
          </p:cNvPr>
          <p:cNvCxnSpPr>
            <a:cxnSpLocks/>
            <a:stCxn id="267" idx="2"/>
            <a:endCxn id="140" idx="0"/>
          </p:cNvCxnSpPr>
          <p:nvPr/>
        </p:nvCxnSpPr>
        <p:spPr>
          <a:xfrm rot="16200000" flipH="1">
            <a:off x="7872429" y="2924534"/>
            <a:ext cx="1068295" cy="1384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6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4CE1062D-6E90-E1EA-42AE-B8FE532E0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>
            <a:extLst>
              <a:ext uri="{FF2B5EF4-FFF2-40B4-BE49-F238E27FC236}">
                <a16:creationId xmlns:a16="http://schemas.microsoft.com/office/drawing/2014/main" id="{5452B68F-63D2-7272-FA9D-8A7761ABDE14}"/>
              </a:ext>
            </a:extLst>
          </p:cNvPr>
          <p:cNvSpPr/>
          <p:nvPr/>
        </p:nvSpPr>
        <p:spPr>
          <a:xfrm>
            <a:off x="3780744" y="155863"/>
            <a:ext cx="1582500" cy="65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Gerência Geral de Assuntos Jurídicos (GGAJ)</a:t>
            </a:r>
            <a:endParaRPr sz="85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16">
            <a:extLst>
              <a:ext uri="{FF2B5EF4-FFF2-40B4-BE49-F238E27FC236}">
                <a16:creationId xmlns:a16="http://schemas.microsoft.com/office/drawing/2014/main" id="{E5F08E05-DAC0-25BD-E544-B8AF8BF67434}"/>
              </a:ext>
            </a:extLst>
          </p:cNvPr>
          <p:cNvSpPr/>
          <p:nvPr/>
        </p:nvSpPr>
        <p:spPr>
          <a:xfrm>
            <a:off x="2558151" y="2043860"/>
            <a:ext cx="1276903" cy="699915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 Infraestrutura e Gestão (GGAJ)</a:t>
            </a:r>
          </a:p>
        </p:txBody>
      </p:sp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B91348B4-9F81-1DEC-26E4-5B934E11892D}"/>
              </a:ext>
            </a:extLst>
          </p:cNvPr>
          <p:cNvSpPr/>
          <p:nvPr/>
        </p:nvSpPr>
        <p:spPr>
          <a:xfrm>
            <a:off x="546100" y="2026538"/>
            <a:ext cx="1112240" cy="730373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Jurídica (GGAJ)</a:t>
            </a:r>
            <a:endParaRPr sz="8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16">
            <a:extLst>
              <a:ext uri="{FF2B5EF4-FFF2-40B4-BE49-F238E27FC236}">
                <a16:creationId xmlns:a16="http://schemas.microsoft.com/office/drawing/2014/main" id="{23F2E7EF-632E-64DB-3F76-1705B82A3B29}"/>
              </a:ext>
            </a:extLst>
          </p:cNvPr>
          <p:cNvSpPr/>
          <p:nvPr/>
        </p:nvSpPr>
        <p:spPr>
          <a:xfrm>
            <a:off x="5117644" y="2044200"/>
            <a:ext cx="1153349" cy="702294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Gerência Jurídica (GGAJ)</a:t>
            </a:r>
          </a:p>
        </p:txBody>
      </p:sp>
      <p:cxnSp>
        <p:nvCxnSpPr>
          <p:cNvPr id="122" name="Google Shape;122;p16">
            <a:extLst>
              <a:ext uri="{FF2B5EF4-FFF2-40B4-BE49-F238E27FC236}">
                <a16:creationId xmlns:a16="http://schemas.microsoft.com/office/drawing/2014/main" id="{3D3332E0-6008-71C5-61B0-1ED4FF8CC7CD}"/>
              </a:ext>
            </a:extLst>
          </p:cNvPr>
          <p:cNvCxnSpPr>
            <a:cxnSpLocks/>
            <a:stCxn id="109" idx="2"/>
            <a:endCxn id="111" idx="0"/>
          </p:cNvCxnSpPr>
          <p:nvPr/>
        </p:nvCxnSpPr>
        <p:spPr>
          <a:xfrm rot="5400000">
            <a:off x="2227270" y="-318187"/>
            <a:ext cx="1219675" cy="346977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" name="Google Shape;123;p16">
            <a:extLst>
              <a:ext uri="{FF2B5EF4-FFF2-40B4-BE49-F238E27FC236}">
                <a16:creationId xmlns:a16="http://schemas.microsoft.com/office/drawing/2014/main" id="{4FC4B5D6-B775-2D82-71B1-32D2F35ECB9F}"/>
              </a:ext>
            </a:extLst>
          </p:cNvPr>
          <p:cNvCxnSpPr>
            <a:cxnSpLocks/>
            <a:stCxn id="109" idx="2"/>
            <a:endCxn id="110" idx="0"/>
          </p:cNvCxnSpPr>
          <p:nvPr/>
        </p:nvCxnSpPr>
        <p:spPr>
          <a:xfrm rot="5400000">
            <a:off x="3265801" y="737666"/>
            <a:ext cx="1236997" cy="137539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6">
            <a:extLst>
              <a:ext uri="{FF2B5EF4-FFF2-40B4-BE49-F238E27FC236}">
                <a16:creationId xmlns:a16="http://schemas.microsoft.com/office/drawing/2014/main" id="{3F4B0E89-A30E-839F-8EE6-EF279A08E17D}"/>
              </a:ext>
            </a:extLst>
          </p:cNvPr>
          <p:cNvCxnSpPr>
            <a:cxnSpLocks/>
            <a:stCxn id="109" idx="2"/>
            <a:endCxn id="112" idx="0"/>
          </p:cNvCxnSpPr>
          <p:nvPr/>
        </p:nvCxnSpPr>
        <p:spPr>
          <a:xfrm rot="16200000" flipH="1">
            <a:off x="4514488" y="864368"/>
            <a:ext cx="1237337" cy="11223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Google Shape;127;p16">
            <a:extLst>
              <a:ext uri="{FF2B5EF4-FFF2-40B4-BE49-F238E27FC236}">
                <a16:creationId xmlns:a16="http://schemas.microsoft.com/office/drawing/2014/main" id="{D6C8B0AF-14D6-52D6-7816-619CACDA99A9}"/>
              </a:ext>
            </a:extLst>
          </p:cNvPr>
          <p:cNvCxnSpPr>
            <a:cxnSpLocks/>
            <a:stCxn id="109" idx="2"/>
            <a:endCxn id="91" idx="0"/>
          </p:cNvCxnSpPr>
          <p:nvPr/>
        </p:nvCxnSpPr>
        <p:spPr>
          <a:xfrm rot="16200000" flipH="1">
            <a:off x="5310849" y="68008"/>
            <a:ext cx="2137059" cy="3614768"/>
          </a:xfrm>
          <a:prstGeom prst="bentConnector3">
            <a:avLst>
              <a:gd name="adj1" fmla="val 2912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6" name="Google Shape;146;p16">
            <a:extLst>
              <a:ext uri="{FF2B5EF4-FFF2-40B4-BE49-F238E27FC236}">
                <a16:creationId xmlns:a16="http://schemas.microsoft.com/office/drawing/2014/main" id="{26FE2F1A-A832-80A5-88ED-48D718F5FE70}"/>
              </a:ext>
            </a:extLst>
          </p:cNvPr>
          <p:cNvSpPr txBox="1"/>
          <p:nvPr/>
        </p:nvSpPr>
        <p:spPr>
          <a:xfrm>
            <a:off x="6077175" y="105525"/>
            <a:ext cx="30000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5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DATA: 25/04/2025</a:t>
            </a:r>
            <a:endParaRPr sz="85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9" name="Google Shape;159;p16">
            <a:extLst>
              <a:ext uri="{FF2B5EF4-FFF2-40B4-BE49-F238E27FC236}">
                <a16:creationId xmlns:a16="http://schemas.microsoft.com/office/drawing/2014/main" id="{64772D76-327B-DD5C-9614-1BAD947DE62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" y="155877"/>
            <a:ext cx="651000" cy="6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120;p16">
            <a:extLst>
              <a:ext uri="{FF2B5EF4-FFF2-40B4-BE49-F238E27FC236}">
                <a16:creationId xmlns:a16="http://schemas.microsoft.com/office/drawing/2014/main" id="{F5FEF99F-4839-CDB9-F207-B6FF07F3BBC2}"/>
              </a:ext>
            </a:extLst>
          </p:cNvPr>
          <p:cNvSpPr/>
          <p:nvPr/>
        </p:nvSpPr>
        <p:spPr>
          <a:xfrm>
            <a:off x="7672040" y="2943922"/>
            <a:ext cx="1029444" cy="709538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rgbClr val="9FC5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pt-BR" sz="8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Chefe de Divisão de Licitação e Contratação (GAB)</a:t>
            </a:r>
          </a:p>
        </p:txBody>
      </p:sp>
    </p:spTree>
    <p:extLst>
      <p:ext uri="{BB962C8B-B14F-4D97-AF65-F5344CB8AC3E}">
        <p14:creationId xmlns:p14="http://schemas.microsoft.com/office/powerpoint/2010/main" val="235690503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344</Words>
  <Application>Microsoft Office PowerPoint</Application>
  <PresentationFormat>Apresentação na tela (16:9)</PresentationFormat>
  <Paragraphs>58</Paragraphs>
  <Slides>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0" baseType="lpstr">
      <vt:lpstr>Arial</vt:lpstr>
      <vt:lpstr>Montserrat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Paula Rezende Bandeira de Mello</dc:creator>
  <cp:lastModifiedBy>Adriano</cp:lastModifiedBy>
  <cp:revision>21</cp:revision>
  <dcterms:modified xsi:type="dcterms:W3CDTF">2025-04-28T19:18:34Z</dcterms:modified>
</cp:coreProperties>
</file>